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67"/>
  </p:notesMasterIdLst>
  <p:handoutMasterIdLst>
    <p:handoutMasterId r:id="rId68"/>
  </p:handoutMasterIdLst>
  <p:sldIdLst>
    <p:sldId id="261" r:id="rId2"/>
    <p:sldId id="290" r:id="rId3"/>
    <p:sldId id="289" r:id="rId4"/>
    <p:sldId id="291" r:id="rId5"/>
    <p:sldId id="294" r:id="rId6"/>
    <p:sldId id="295" r:id="rId7"/>
    <p:sldId id="296" r:id="rId8"/>
    <p:sldId id="297" r:id="rId9"/>
    <p:sldId id="317" r:id="rId10"/>
    <p:sldId id="318" r:id="rId11"/>
    <p:sldId id="353" r:id="rId12"/>
    <p:sldId id="361" r:id="rId13"/>
    <p:sldId id="319" r:id="rId14"/>
    <p:sldId id="300" r:id="rId15"/>
    <p:sldId id="301" r:id="rId16"/>
    <p:sldId id="302" r:id="rId17"/>
    <p:sldId id="303" r:id="rId18"/>
    <p:sldId id="388" r:id="rId19"/>
    <p:sldId id="304" r:id="rId20"/>
    <p:sldId id="305" r:id="rId21"/>
    <p:sldId id="306" r:id="rId22"/>
    <p:sldId id="308" r:id="rId23"/>
    <p:sldId id="307" r:id="rId24"/>
    <p:sldId id="348" r:id="rId25"/>
    <p:sldId id="354" r:id="rId26"/>
    <p:sldId id="320" r:id="rId27"/>
    <p:sldId id="309" r:id="rId28"/>
    <p:sldId id="310" r:id="rId29"/>
    <p:sldId id="311" r:id="rId30"/>
    <p:sldId id="316" r:id="rId31"/>
    <p:sldId id="312" r:id="rId32"/>
    <p:sldId id="313" r:id="rId33"/>
    <p:sldId id="315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30" r:id="rId43"/>
    <p:sldId id="329" r:id="rId44"/>
    <p:sldId id="34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52" r:id="rId54"/>
    <p:sldId id="350" r:id="rId55"/>
    <p:sldId id="339" r:id="rId56"/>
    <p:sldId id="351" r:id="rId57"/>
    <p:sldId id="340" r:id="rId58"/>
    <p:sldId id="341" r:id="rId59"/>
    <p:sldId id="342" r:id="rId60"/>
    <p:sldId id="343" r:id="rId61"/>
    <p:sldId id="345" r:id="rId62"/>
    <p:sldId id="347" r:id="rId63"/>
    <p:sldId id="259" r:id="rId64"/>
    <p:sldId id="314" r:id="rId65"/>
    <p:sldId id="346" r:id="rId66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69"/>
      <p:bold r:id="rId70"/>
    </p:embeddedFont>
    <p:embeddedFont>
      <p:font typeface="等线 Light" panose="02010600030101010101" pitchFamily="2" charset="-12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86" d="100"/>
          <a:sy n="86" d="100"/>
        </p:scale>
        <p:origin x="11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50.png"/><Relationship Id="rId9" Type="http://schemas.openxmlformats.org/officeDocument/2006/relationships/slide" Target="slide70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1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0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64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72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4400" dirty="0"/>
              <a:t>On the Key </a:t>
            </a:r>
            <a:r>
              <a:rPr lang="en-US" altLang="zh-CN" sz="4400"/>
              <a:t>Problems of </a:t>
            </a:r>
            <a:r>
              <a:rPr lang="en-US" altLang="zh-CN" sz="4400" dirty="0"/>
              <a:t>GANs</a:t>
            </a:r>
            <a:endParaRPr lang="zh-CN" altLang="en-US" sz="44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30777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GAN, Least-squares GAN, f-GAN,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GAN, Least-squares GAN, f-GAN,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Sample based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GANs is an implicit generative model. </a:t>
                </a:r>
              </a:p>
              <a:p>
                <a:pPr lvl="3"/>
                <a:r>
                  <a:rPr lang="en-US" altLang="zh-CN" dirty="0">
                    <a:solidFill>
                      <a:schemeClr val="bg2"/>
                    </a:solidFill>
                  </a:rPr>
                  <a:t>Sample based representation. </a:t>
                </a:r>
              </a:p>
              <a:p>
                <a:pPr lvl="3"/>
                <a:r>
                  <a:rPr lang="en-US" altLang="zh-CN" b="1" dirty="0">
                    <a:solidFill>
                      <a:schemeClr val="bg2"/>
                    </a:solidFill>
                  </a:rPr>
                  <a:t>Sample based optimization.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in overlapping cases is optimizable, if the density is directly adjustable.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(main)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58719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Unreachable Optimum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/>
                  <a:t>It means,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at the optimal, G should memorize all the training samples.</a:t>
                </a:r>
              </a:p>
              <a:p>
                <a:pPr lvl="1"/>
                <a:r>
                  <a:rPr lang="en-US" altLang="zh-CN" dirty="0"/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When dataset getting large,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Even if fix the generator and train D infinitely.</a:t>
                </a:r>
              </a:p>
              <a:p>
                <a:pPr lvl="1"/>
                <a:r>
                  <a:rPr lang="en-US" altLang="zh-CN" dirty="0"/>
                  <a:t>Even if use </a:t>
                </a:r>
                <a:r>
                  <a:rPr lang="en-US" altLang="zh-CN" u="sng" dirty="0"/>
                  <a:t>very deep and large kernel </a:t>
                </a:r>
                <a:r>
                  <a:rPr lang="en-US" altLang="zh-CN" dirty="0"/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the optimizer. 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 </a:t>
                </a:r>
              </a:p>
              <a:p>
                <a:pPr lvl="1"/>
                <a:r>
                  <a:rPr lang="en-US" altLang="zh-CN" dirty="0"/>
                  <a:t>But expressiveness issue still turns out to be the key reason. 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/>
                  <a:t>Issue in Lipschitz implementation.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/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2ABF2-7410-41C0-B93B-E424EAA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Convergence of Adam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916CCB3-0607-44FC-B48C-26A00F2B9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</a:t>
            </a:r>
            <a:r>
              <a:rPr lang="en-US" altLang="zh-CN" dirty="0" err="1"/>
              <a:t>Adashift</a:t>
            </a:r>
            <a:r>
              <a:rPr lang="en-US" altLang="zh-CN" dirty="0"/>
              <a:t>. (ICLR, 2019)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9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53372D-EB34-495D-AA01-683D8C2775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/>
              <a:t>SGD: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Momentum</a:t>
            </a:r>
            <a:r>
              <a:rPr lang="en-US" altLang="zh-CN" baseline="30000"/>
              <a:t>*</a:t>
            </a:r>
            <a:r>
              <a:rPr lang="en-US" altLang="zh-CN"/>
              <a:t>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Adam: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4AAE29-4B5A-4087-A6EA-E1FA1F4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/>
              <a:t>SGD </a:t>
            </a:r>
            <a:r>
              <a:rPr lang="en-US" altLang="zh-CN">
                <a:sym typeface="Wingdings" panose="05000000000000000000" pitchFamily="2" charset="2"/>
              </a:rPr>
              <a:t> Adam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568F1-5860-448F-BA55-7BFDB8B6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2033311"/>
            <a:ext cx="3845850" cy="2597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/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blipFill>
                <a:blip r:embed="rId3"/>
                <a:stretch>
                  <a:fillRect l="-129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/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838663E-F83E-40DE-8A18-0AA0EC80A6AA}"/>
              </a:ext>
            </a:extLst>
          </p:cNvPr>
          <p:cNvGrpSpPr/>
          <p:nvPr/>
        </p:nvGrpSpPr>
        <p:grpSpPr>
          <a:xfrm>
            <a:off x="4872137" y="5121122"/>
            <a:ext cx="3461789" cy="869253"/>
            <a:chOff x="1023457" y="5395255"/>
            <a:chExt cx="3461789" cy="86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/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/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C48C9241-B1FF-4980-A344-85EEBED31A7B}"/>
                </a:ext>
              </a:extLst>
            </p:cNvPr>
            <p:cNvSpPr/>
            <p:nvPr/>
          </p:nvSpPr>
          <p:spPr>
            <a:xfrm>
              <a:off x="1023457" y="5561901"/>
              <a:ext cx="134224" cy="5620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/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blipFill>
                <a:blip r:embed="rId7"/>
                <a:stretch>
                  <a:fillRect l="-74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20613"/>
                  </p:ext>
                </p:extLst>
              </p:nvPr>
            </p:nvGraphicFramePr>
            <p:xfrm>
              <a:off x="8418242" y="6225650"/>
              <a:ext cx="631244" cy="473433"/>
            </p:xfrm>
            <a:graphic>
              <a:graphicData uri="http://schemas.microsoft.com/office/powerpoint/2016/slidezoom">
                <pslz:sldZm>
                  <pslz:sldZmObj sldId="314" cId="3573519959">
                    <pslz:zmPr id="{FE95A36F-7E38-48BD-9818-E729F40FCB7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1244" cy="4734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8242" y="6225650"/>
                <a:ext cx="631244" cy="4734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1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Adam removes the gradient scale.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is equivalent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for any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The scale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is approximately 1.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The standard deviation is approximately 1, if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2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equals 1.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base learning rate is still very important.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initial parameter/weight scale is also crucial.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parameter rescaling trick: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init scale 0.01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0.0001  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init scale 1.0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0.01.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13F3481-4B88-418F-81E1-2C721A72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Adam’s properties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65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Cause of the non-convergence of Adam: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Assumed to be positive, but does not hold.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(non-increasing learning rate)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Idea: </a:t>
                </a:r>
              </a:p>
              <a:p>
                <a:pPr lvl="1"/>
                <a:r>
                  <a:rPr lang="en-US" altLang="zh-CN" dirty="0"/>
                  <a:t>Force the positiveness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               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Force a non-decreasing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Limitation: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May fail to keep track of the current gradient scale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and being too large. </a:t>
                </a:r>
              </a:p>
              <a:p>
                <a:endParaRPr lang="zh-CN" altLang="en-US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646D87-1861-437A-9758-A6FE2E9E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Existing Solution: </a:t>
            </a:r>
            <a:r>
              <a:rPr lang="en-US" altLang="zh-CN" dirty="0" err="1"/>
              <a:t>AMSGrad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8EAD5-D9D6-40F7-B535-484C895E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21" y="2145208"/>
            <a:ext cx="2563026" cy="71461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055351C-C875-4EB4-89BB-2D37E664AAB2}"/>
              </a:ext>
            </a:extLst>
          </p:cNvPr>
          <p:cNvSpPr/>
          <p:nvPr/>
        </p:nvSpPr>
        <p:spPr>
          <a:xfrm>
            <a:off x="4504888" y="4295163"/>
            <a:ext cx="536895" cy="218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46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Accumulated step size of each gradient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</a:p>
              <a:p>
                <a:pPr lvl="1"/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is nonuniform in Adam</a:t>
                </a:r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265D328-6EA0-4A17-889E-64F0C945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New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i="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)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" t="-42593" r="-652571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442" t="-42593" r="-473869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964" t="-42593" r="-85996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695" t="-42593" r="-693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d>
                                  <m:d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81176" r="-100284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42" t="-81176" r="-284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/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  <a:latin typeface="+mn-ea"/>
                  </a:rPr>
                  <a:t>is sample or mini-batch. </a:t>
                </a:r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blipFill>
                <a:blip r:embed="rId5"/>
                <a:stretch>
                  <a:fillRect t="-1887" b="-1698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Positive correlation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 err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positively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Irregular and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biased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: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large magnitude tends to have a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;</a:t>
                </a:r>
                <a:endParaRPr lang="zh-CN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small magnitude tends to have a 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Counterexamples can hence be easily constructed.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8D6209-746A-4E65-96C8-1786D834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Non-convergence of Adam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/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/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71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</p:spPr>
            <p:txBody>
              <a:bodyPr/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random variable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that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follows a fixed distribution</a:t>
                </a:r>
                <a:r>
                  <a:rPr lang="en-US" altLang="zh-CN" dirty="0"/>
                  <a:t>,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follows a fixed distribution.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  <a:endParaRPr lang="zh-CN" altLang="en-US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  <a:blipFill>
                <a:blip r:embed="rId2"/>
                <a:stretch>
                  <a:fillRect l="-759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B4213F4-CFCD-4757-BDF4-05116F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Towards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/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1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temporally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shifted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Properties:</a:t>
                </a:r>
              </a:p>
              <a:p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Independence,</a:t>
                </a:r>
                <a:r>
                  <a:rPr lang="en-US" altLang="zh-CN" dirty="0"/>
                  <a:t> if mini-batches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) are independent of each other.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Fixed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distribution</a:t>
                </a:r>
                <a:r>
                  <a:rPr lang="en-US" altLang="zh-CN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keeps unchanged. </a:t>
                </a:r>
                <a:r>
                  <a:rPr lang="en-US" altLang="zh-CN" sz="1600" dirty="0">
                    <a:solidFill>
                      <a:schemeClr val="bg2"/>
                    </a:solidFill>
                  </a:rPr>
                  <a:t>(approximately hold at convergence?)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DC0F6DF-D0C3-4181-B7C7-15CF247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Core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/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2ABE0F-EACA-47A0-A795-B70D6FF9F36A}"/>
              </a:ext>
            </a:extLst>
          </p:cNvPr>
          <p:cNvGrpSpPr/>
          <p:nvPr/>
        </p:nvGrpSpPr>
        <p:grpSpPr>
          <a:xfrm>
            <a:off x="1292320" y="2280000"/>
            <a:ext cx="3279680" cy="405239"/>
            <a:chOff x="1292320" y="2280000"/>
            <a:chExt cx="3279680" cy="40523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843758B-94CE-4B6E-86BC-84ECE2398972}"/>
                </a:ext>
              </a:extLst>
            </p:cNvPr>
            <p:cNvSpPr/>
            <p:nvPr/>
          </p:nvSpPr>
          <p:spPr>
            <a:xfrm>
              <a:off x="4088702" y="2495551"/>
              <a:ext cx="323849" cy="1547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/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267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Temporally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shift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step</a:t>
                </a:r>
                <a:r>
                  <a:rPr lang="en-US" altLang="zh-CN" dirty="0"/>
                  <a:t> and average over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gradients: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28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cs typeface="Arial" panose="020B0604020202020204" pitchFamily="34" charset="0"/>
                  </a:rPr>
                  <a:t>Truncated version of moving average.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2249C2E-5075-485D-A542-13D99E0B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First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/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99ECAA40-2B2D-4E7E-B15A-A55FC29BE252}"/>
              </a:ext>
            </a:extLst>
          </p:cNvPr>
          <p:cNvSpPr/>
          <p:nvPr/>
        </p:nvSpPr>
        <p:spPr>
          <a:xfrm>
            <a:off x="3916844" y="2657884"/>
            <a:ext cx="353531" cy="1547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a random variable that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Generalized update rule: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Generalize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94" t="-22340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/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/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/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/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F1809DD3-8FC8-420B-A791-F80C32C66636}"/>
              </a:ext>
            </a:extLst>
          </p:cNvPr>
          <p:cNvSpPr/>
          <p:nvPr/>
        </p:nvSpPr>
        <p:spPr>
          <a:xfrm>
            <a:off x="1533014" y="4860938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5FF129C-1371-4304-9749-5FA91AD78627}"/>
              </a:ext>
            </a:extLst>
          </p:cNvPr>
          <p:cNvSpPr/>
          <p:nvPr/>
        </p:nvSpPr>
        <p:spPr>
          <a:xfrm>
            <a:off x="1533014" y="3561212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/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mean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5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b="1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7A375-6D56-45D3-9735-66D47508A0EA}"/>
              </a:ext>
            </a:extLst>
          </p:cNvPr>
          <p:cNvSpPr/>
          <p:nvPr/>
        </p:nvSpPr>
        <p:spPr>
          <a:xfrm>
            <a:off x="4894002" y="1794735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1508595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 has dimension reduction effect,</a:t>
                </a:r>
              </a:p>
              <a:p>
                <a:pPr lvl="1"/>
                <a:r>
                  <a:rPr lang="en-US" altLang="zh-CN" dirty="0"/>
                  <a:t>Such as norm(), </a:t>
                </a:r>
                <a:r>
                  <a:rPr lang="en-US" altLang="zh-CN" dirty="0" err="1"/>
                  <a:t>reduce_mean</a:t>
                </a:r>
                <a:r>
                  <a:rPr lang="en-US" altLang="zh-CN" dirty="0"/>
                  <a:t>(), </a:t>
                </a:r>
                <a:r>
                  <a:rPr lang="en-US" altLang="zh-CN" dirty="0" err="1"/>
                  <a:t>reduce_max</a:t>
                </a:r>
                <a:r>
                  <a:rPr lang="en-US" altLang="zh-CN" dirty="0"/>
                  <a:t>()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Then, these dimensions will have a shared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Then, relative gradient scale among these dimensions will be keep.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adaptive SGD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21" t="-24468" b="-28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E4A5F2A-F13D-4E85-A9CF-C81425E6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09652"/>
              </p:ext>
            </p:extLst>
          </p:nvPr>
        </p:nvGraphicFramePr>
        <p:xfrm>
          <a:off x="629174" y="4731390"/>
          <a:ext cx="7902430" cy="12332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92640">
                  <a:extLst>
                    <a:ext uri="{9D8B030D-6E8A-4147-A177-3AD203B41FA5}">
                      <a16:colId xmlns:a16="http://schemas.microsoft.com/office/drawing/2014/main" val="3964987829"/>
                    </a:ext>
                  </a:extLst>
                </a:gridCol>
                <a:gridCol w="4074738">
                  <a:extLst>
                    <a:ext uri="{9D8B030D-6E8A-4147-A177-3AD203B41FA5}">
                      <a16:colId xmlns:a16="http://schemas.microsoft.com/office/drawing/2014/main" val="3201233907"/>
                    </a:ext>
                  </a:extLst>
                </a:gridCol>
                <a:gridCol w="2935052">
                  <a:extLst>
                    <a:ext uri="{9D8B030D-6E8A-4147-A177-3AD203B41FA5}">
                      <a16:colId xmlns:a16="http://schemas.microsoft.com/office/drawing/2014/main" val="465707532"/>
                    </a:ext>
                  </a:extLst>
                </a:gridCol>
              </a:tblGrid>
              <a:tr h="4073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signs.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257707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SGD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308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AdaShift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the global scale, but keep the relative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66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02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57159E-ABAB-40A6-A00C-BE0C3A3534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Counterexamples: (converge as expected)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6E96C1-8A89-4073-B1A3-D4F0A2E8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B1DDD-4589-4EBF-8AC4-70F74912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8" y="2467151"/>
            <a:ext cx="7755038" cy="33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DC433-AA2F-441C-AD90-AF4716CD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70" y="2215279"/>
            <a:ext cx="5592060" cy="42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C165A3-6150-4D11-8ABF-988E8373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0" y="2226397"/>
            <a:ext cx="5309000" cy="43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9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New feature: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Totally removed the extra memory cost for storing past gradients.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Perfection: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Extensive study of generalized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and trying to find better variants.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Convergence rate, etc.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E28341-A4B7-4464-A34E-BF582C57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3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0F43BC-7F9A-41F8-BD6B-728E5330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Quality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02BD373-A553-4B49-B1BC-024404ED9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034521"/>
            <a:ext cx="9144000" cy="604299"/>
          </a:xfrm>
        </p:spPr>
        <p:txBody>
          <a:bodyPr/>
          <a:lstStyle/>
          <a:p>
            <a:r>
              <a:rPr lang="en-US" altLang="zh-CN" dirty="0"/>
              <a:t>AM-GAN. (ICLR, 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272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EA05F-B93B-4EC1-A786-D4FDA4E59D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Low sample quality when GANs is trained on complex dataset.</a:t>
            </a:r>
          </a:p>
          <a:p>
            <a:r>
              <a:rPr lang="en-US" altLang="zh-CN" dirty="0"/>
              <a:t>Label information can significantly improve the sample quality.</a:t>
            </a:r>
          </a:p>
          <a:p>
            <a:endParaRPr lang="en-US" altLang="zh-CN" dirty="0"/>
          </a:p>
          <a:p>
            <a:r>
              <a:rPr lang="en-US" altLang="zh-CN" dirty="0"/>
              <a:t>However,</a:t>
            </a:r>
          </a:p>
          <a:p>
            <a:pPr lvl="1"/>
            <a:r>
              <a:rPr lang="en-US" altLang="zh-CN" dirty="0"/>
              <a:t>Existing works lack of theoretical justification.</a:t>
            </a:r>
          </a:p>
          <a:p>
            <a:pPr lvl="1"/>
            <a:r>
              <a:rPr lang="en-US" altLang="zh-CN" dirty="0"/>
              <a:t>How class labels interact with GANs is not fully understood.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7B7B672-769A-4955-AEE6-A6734767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1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21229-E318-49E3-A511-1464123A6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Adversary training is missing in the auxiliary classifier.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Maximum activation of class logit is not guaranteed to be good sample.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5F175F-35D5-4BF4-8F26-4AC8DF3A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AC-GAN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46182-76D7-4B6E-8A79-5092C2D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5" y="2398239"/>
            <a:ext cx="2509540" cy="222090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94C0E2-68A7-4DD0-9FEF-36F40C0A7154}"/>
              </a:ext>
            </a:extLst>
          </p:cNvPr>
          <p:cNvSpPr txBox="1"/>
          <p:nvPr/>
        </p:nvSpPr>
        <p:spPr>
          <a:xfrm>
            <a:off x="1199018" y="46191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Odena</a:t>
            </a:r>
            <a:r>
              <a:rPr lang="en-US" altLang="zh-CN" dirty="0"/>
              <a:t> et al. 2017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732C1A-AC83-4F24-8989-C301B5FB976E}"/>
              </a:ext>
            </a:extLst>
          </p:cNvPr>
          <p:cNvSpPr/>
          <p:nvPr/>
        </p:nvSpPr>
        <p:spPr>
          <a:xfrm>
            <a:off x="3531157" y="3206984"/>
            <a:ext cx="553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 an auxiliary classifier.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 maximizes samples’ activation on class logits.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32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Class-aware gradient: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gradient is distributed to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according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r>
                  <a:rPr lang="en-US" altLang="zh-CN" dirty="0"/>
                  <a:t>The gradient tends to refine each sample towards one of the classes.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43D242C-5904-4AB2-8FEC-44A7827C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LabelGAN Works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D8724-5FA0-46D3-B073-4F4B6750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47" y="1881463"/>
            <a:ext cx="2836428" cy="166768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8A31713-B9C9-440F-BDFC-6A23A6EED480}"/>
              </a:ext>
            </a:extLst>
          </p:cNvPr>
          <p:cNvGrpSpPr/>
          <p:nvPr/>
        </p:nvGrpSpPr>
        <p:grpSpPr>
          <a:xfrm>
            <a:off x="722395" y="2492245"/>
            <a:ext cx="4925262" cy="1140791"/>
            <a:chOff x="6278919" y="2121995"/>
            <a:chExt cx="5256213" cy="1233781"/>
          </a:xfrm>
        </p:grpSpPr>
        <p:pic>
          <p:nvPicPr>
            <p:cNvPr id="5" name="内容占位符 30">
              <a:extLst>
                <a:ext uri="{FF2B5EF4-FFF2-40B4-BE49-F238E27FC236}">
                  <a16:creationId xmlns:a16="http://schemas.microsoft.com/office/drawing/2014/main" id="{046FC76B-8301-4E11-BC94-A4FB3380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919" y="2134062"/>
              <a:ext cx="5256213" cy="1221714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08F262-0B04-467F-A988-52229A2E062E}"/>
                </a:ext>
              </a:extLst>
            </p:cNvPr>
            <p:cNvSpPr/>
            <p:nvPr/>
          </p:nvSpPr>
          <p:spPr>
            <a:xfrm>
              <a:off x="8923803" y="2121995"/>
              <a:ext cx="620786" cy="6413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3003AFC-569B-4130-805F-CD2F5FCD24F0}"/>
              </a:ext>
            </a:extLst>
          </p:cNvPr>
          <p:cNvSpPr txBox="1"/>
          <p:nvPr/>
        </p:nvSpPr>
        <p:spPr>
          <a:xfrm>
            <a:off x="6474426" y="354914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Salimans</a:t>
            </a:r>
            <a:r>
              <a:rPr lang="en-US" altLang="zh-CN" dirty="0"/>
              <a:t> et al. 2016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02E5EA-0D2B-4334-833C-53C013F475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The gradient signal is not clear enough.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encourages all real classes at the same time. 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FE8D04-2862-4720-9567-58C9500A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LabelGAN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7690D7-E6CF-465B-B56D-F9EFDE8C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6" y="2425314"/>
            <a:ext cx="4486401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b="1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/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Symptoms: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, 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Related work: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AdaShift. (ICLR, 2019)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Another work in progress.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blipFill>
                <a:blip r:embed="rId2"/>
                <a:stretch>
                  <a:fillRect l="-614" t="-838" b="-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6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C49A9-2DBF-44CF-813E-39B8CC2DB4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Specific target class for each sample. </a:t>
            </a:r>
            <a:r>
              <a:rPr lang="en-US" altLang="zh-CN" dirty="0">
                <a:solidFill>
                  <a:schemeClr val="bg2"/>
                </a:solidFill>
              </a:rPr>
              <a:t>(based on LabelGAN)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Each valid sample must belong to one of the classes.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Clearer gradient information.</a:t>
            </a:r>
          </a:p>
          <a:p>
            <a:r>
              <a:rPr lang="en-US" altLang="zh-CN" dirty="0"/>
              <a:t>Dynamic labeling. </a:t>
            </a:r>
            <a:r>
              <a:rPr lang="en-US" altLang="zh-CN" dirty="0">
                <a:solidFill>
                  <a:schemeClr val="bg2"/>
                </a:solidFill>
              </a:rPr>
              <a:t>(substitute label conditioning, i.e., predefined label)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Generator remains unconditional.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C03922-D920-4B08-A737-E25D7AF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0294B-B32F-4BA8-8A37-34479BD4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3996448"/>
            <a:ext cx="3962400" cy="18859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4400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2F09021-6A96-4F1E-A119-F2BF8FF843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Cross entropy decomposition: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AC-GAN  = AC + GAN</a:t>
            </a:r>
          </a:p>
          <a:p>
            <a:r>
              <a:rPr lang="en-US" altLang="zh-CN" dirty="0"/>
              <a:t>AM-GAN = AC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rgbClr val="C00000"/>
                </a:solidFill>
              </a:rPr>
              <a:t>LabelGAN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F5EC62E-D977-4DDA-9CC9-985DDB5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Relationships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F1E79-2185-4A2E-901D-8E754392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0" y="2566178"/>
            <a:ext cx="7617274" cy="6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82E8E0-7EFF-4626-BB3B-64AECE03C8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(1) AM-GAN outperforms all baselines. </a:t>
            </a:r>
          </a:p>
          <a:p>
            <a:pPr marL="0" indent="0">
              <a:buNone/>
            </a:pPr>
            <a:r>
              <a:rPr lang="en-US" altLang="zh-CN" dirty="0"/>
              <a:t>(2) AC-GAN with extra adversarial training outperform AC-GAN. </a:t>
            </a:r>
          </a:p>
          <a:p>
            <a:pPr marL="0" indent="0">
              <a:buNone/>
            </a:pPr>
            <a:r>
              <a:rPr lang="en-US" altLang="zh-CN" dirty="0"/>
              <a:t>(3) Dynamic labeling outperforms label conditioning.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B4D477-63E9-48B6-84FA-DB8E08E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BDAA5F-2810-47DE-803F-C34161F9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9" y="3604907"/>
            <a:ext cx="8310431" cy="17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49B883-C9B7-448B-B7CC-1159B2B3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 Extensions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9121CEE-2E11-4772-8258-564D052B1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513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AM-GAN is one of the unrestricted GANs.</a:t>
            </a:r>
          </a:p>
          <a:p>
            <a:pPr lvl="1"/>
            <a:r>
              <a:rPr lang="en-US" altLang="zh-CN" dirty="0"/>
              <a:t>A multi-class generalization of vanilla GAN. </a:t>
            </a:r>
            <a:r>
              <a:rPr lang="en-US" altLang="zh-CN" dirty="0">
                <a:solidFill>
                  <a:schemeClr val="bg2"/>
                </a:solidFill>
              </a:rPr>
              <a:t>(with –log D(x) trick)</a:t>
            </a:r>
          </a:p>
          <a:p>
            <a:pPr lvl="1"/>
            <a:r>
              <a:rPr lang="en-US" altLang="zh-CN" dirty="0"/>
              <a:t>It does not guarantee its convergence.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perspective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 contrast to the divergence perspective.</a:t>
            </a:r>
          </a:p>
          <a:p>
            <a:pPr lvl="1"/>
            <a:r>
              <a:rPr lang="en-US" altLang="zh-CN" dirty="0"/>
              <a:t>It helps understand how to make the non-guaranteed training work.</a:t>
            </a: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Unrestricted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67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07BAFA-2FC3-481B-8E92-982B16D0B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Inception Score does not work as commonly understood.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Inception Score has some ability to detect mode collapse.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AM-Score proposed to better measure the sample quality.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32EFA87-7C9E-4B97-9686-4EAFAF9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0AFCF-E611-467D-8B2E-87A07F21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79" y="2118498"/>
            <a:ext cx="4233763" cy="1655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9B78C0-D9B9-4A81-8D39-27409873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93" y="4181889"/>
            <a:ext cx="4203724" cy="15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36F686-8C49-4D13-BF7F-F7E3DA5EF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WGAN / LGANs have sample level target for each point.</a:t>
            </a:r>
          </a:p>
          <a:p>
            <a:endParaRPr lang="en-US" altLang="zh-CN" dirty="0"/>
          </a:p>
          <a:p>
            <a:r>
              <a:rPr lang="en-US" altLang="zh-CN" dirty="0"/>
              <a:t>Class label can also be introduced to improve WGAN / LGANs.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Not an extra classifier. </a:t>
            </a:r>
            <a:r>
              <a:rPr lang="en-US" altLang="zh-CN" dirty="0">
                <a:solidFill>
                  <a:schemeClr val="bg2"/>
                </a:solidFill>
              </a:rPr>
              <a:t>(missing of adversarial training)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The correct direction</a:t>
            </a:r>
            <a:r>
              <a:rPr lang="en-US" altLang="zh-CN" dirty="0"/>
              <a:t>: define class level transport.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can be achieved with implementation tricks.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A11295-9A7C-407E-8B12-E84360A9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WGAN / LGANs with labels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278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 deep and large kernel.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It turns out convolution based D is very hard to achieve the optimum. </a:t>
                </a:r>
              </a:p>
              <a:p>
                <a:pPr lvl="1"/>
                <a:r>
                  <a:rPr lang="en-US" altLang="zh-CN" dirty="0"/>
                  <a:t>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achieved perfect D and perfect memorization.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Cannot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Can 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b="1" strike="sngStrike" dirty="0"/>
              <a:t>Complex dataset</a:t>
            </a:r>
          </a:p>
          <a:p>
            <a:pPr lvl="1"/>
            <a:r>
              <a:rPr lang="en-US" altLang="zh-CN" dirty="0"/>
              <a:t>Ghost effect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High quality on simple dataset.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Hard to model complex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AM-GAN. (ICLR, 2018)</a:t>
            </a:r>
          </a:p>
        </p:txBody>
      </p:sp>
    </p:spTree>
    <p:extLst>
      <p:ext uri="{BB962C8B-B14F-4D97-AF65-F5344CB8AC3E}">
        <p14:creationId xmlns:p14="http://schemas.microsoft.com/office/powerpoint/2010/main" val="538715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 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 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Not generalizable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Otherwise, it will be regards as fake, if the D is powerful enough. 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Generalizable at optimum.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257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612ADA-AD2D-4755-B5CB-55CCB9A72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OT-CycleGAN </a:t>
            </a:r>
          </a:p>
          <a:p>
            <a:r>
              <a:rPr lang="en-US" altLang="zh-CN" dirty="0"/>
              <a:t>Large Scale OT with Cycle Extension </a:t>
            </a:r>
          </a:p>
          <a:p>
            <a:endParaRPr lang="en-US" altLang="zh-CN" dirty="0"/>
          </a:p>
          <a:p>
            <a:r>
              <a:rPr lang="en-US" altLang="zh-CN" dirty="0"/>
              <a:t>Diverse Colorization </a:t>
            </a:r>
          </a:p>
          <a:p>
            <a:r>
              <a:rPr lang="en-US" altLang="zh-CN" dirty="0"/>
              <a:t>Sparse SVBRDF Acquisition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95D540-FA2A-4422-AB32-310A7379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10167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b="1" dirty="0"/>
              <a:t>Ghost effect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21015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Unavoidable low quality samples.</a:t>
            </a:r>
          </a:p>
          <a:p>
            <a:pPr lvl="1"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/>
                </a:solidFill>
              </a:rPr>
              <a:t>(Even if it is generally high quality.)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Interpolate </a:t>
            </a:r>
            <a:r>
              <a:rPr lang="en-US" altLang="zh-CN" sz="1400" dirty="0"/>
              <a:t>between</a:t>
            </a:r>
            <a:r>
              <a:rPr lang="en-US" altLang="zh-CN" sz="1600" dirty="0"/>
              <a:t> different classes.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Some preliminary results.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EF6A6-0D89-4C41-9639-30E5AE38740A}"/>
              </a:ext>
            </a:extLst>
          </p:cNvPr>
          <p:cNvSpPr txBox="1"/>
          <p:nvPr/>
        </p:nvSpPr>
        <p:spPr>
          <a:xfrm>
            <a:off x="4894002" y="4424951"/>
            <a:ext cx="3972187" cy="19014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/>
              <a:t>Latent space optimization: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Homologous topology.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Auto-clustering. </a:t>
            </a:r>
            <a:r>
              <a:rPr lang="en-US" altLang="zh-CN" sz="1600" dirty="0">
                <a:solidFill>
                  <a:schemeClr val="bg2"/>
                </a:solidFill>
              </a:rPr>
              <a:t>(Multi-Angle)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Representation learning.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Provable Local optimum.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239650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104482"/>
                  </p:ext>
                </p:extLst>
              </p:nvPr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51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Ghost effect </a:t>
            </a:r>
          </a:p>
          <a:p>
            <a:r>
              <a:rPr lang="en-US" altLang="zh-CN" b="1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When it reaches the optimum,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Perfectly memorize the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Work in progress. </a:t>
            </a:r>
          </a:p>
        </p:txBody>
      </p:sp>
    </p:spTree>
    <p:extLst>
      <p:ext uri="{BB962C8B-B14F-4D97-AF65-F5344CB8AC3E}">
        <p14:creationId xmlns:p14="http://schemas.microsoft.com/office/powerpoint/2010/main" val="27666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Instability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3596</TotalTime>
  <Words>3102</Words>
  <Application>Microsoft Office PowerPoint</Application>
  <PresentationFormat>全屏显示(4:3)</PresentationFormat>
  <Paragraphs>611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等线</vt:lpstr>
      <vt:lpstr>Arial</vt:lpstr>
      <vt:lpstr>等线 Light</vt:lpstr>
      <vt:lpstr>Cambria Math</vt:lpstr>
      <vt:lpstr>Calibri</vt:lpstr>
      <vt:lpstr>2016-VI主题</vt:lpstr>
      <vt:lpstr>On the Key Problems of GANs</vt:lpstr>
      <vt:lpstr>About Me</vt:lpstr>
      <vt:lpstr>Introduction</vt:lpstr>
      <vt:lpstr>Key Problems</vt:lpstr>
      <vt:lpstr>Key Problems</vt:lpstr>
      <vt:lpstr>Key Problems</vt:lpstr>
      <vt:lpstr>Key Problems</vt:lpstr>
      <vt:lpstr>Key Problems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Unreachable Optimum</vt:lpstr>
      <vt:lpstr>The Evidences</vt:lpstr>
      <vt:lpstr>The Evidences</vt:lpstr>
      <vt:lpstr>Possible Causes</vt:lpstr>
      <vt:lpstr>The Convergence of Adam</vt:lpstr>
      <vt:lpstr>SGD  Adam</vt:lpstr>
      <vt:lpstr>Adam’s properties</vt:lpstr>
      <vt:lpstr>Existing Solution: AMSGrad</vt:lpstr>
      <vt:lpstr>The New Perspective</vt:lpstr>
      <vt:lpstr>Non-convergence of Adam</vt:lpstr>
      <vt:lpstr>Towards Convergence</vt:lpstr>
      <vt:lpstr>AdaShift: Core Idea</vt:lpstr>
      <vt:lpstr>AdaShift: First Moment</vt:lpstr>
      <vt:lpstr>AdaShift: Generalize v_t</vt:lpstr>
      <vt:lpstr>AdaShift: Share v_t  adaptive SGD</vt:lpstr>
      <vt:lpstr>Experiments</vt:lpstr>
      <vt:lpstr>Experiments</vt:lpstr>
      <vt:lpstr>Experiments</vt:lpstr>
      <vt:lpstr>AdaShift++</vt:lpstr>
      <vt:lpstr>Sample Quality Issue</vt:lpstr>
      <vt:lpstr>Background</vt:lpstr>
      <vt:lpstr>Limitation of AC-GAN</vt:lpstr>
      <vt:lpstr>How LabelGAN Works</vt:lpstr>
      <vt:lpstr>Limitation of LabelGAN</vt:lpstr>
      <vt:lpstr>AM-GAN</vt:lpstr>
      <vt:lpstr>Relationships</vt:lpstr>
      <vt:lpstr>Experiments</vt:lpstr>
      <vt:lpstr>AM-GAN Extensions</vt:lpstr>
      <vt:lpstr>Understanding Unrestricted GANs</vt:lpstr>
      <vt:lpstr>Evaluation Metrics</vt:lpstr>
      <vt:lpstr>WGAN / LGANs with labels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  <vt:lpstr>From Momentum to Momentum*</vt:lpstr>
      <vt:lpstr>More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zhiming zhou</cp:lastModifiedBy>
  <cp:revision>283</cp:revision>
  <dcterms:created xsi:type="dcterms:W3CDTF">2016-01-21T16:32:22Z</dcterms:created>
  <dcterms:modified xsi:type="dcterms:W3CDTF">2020-07-13T23:48:29Z</dcterms:modified>
</cp:coreProperties>
</file>